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9" r:id="rId4"/>
    <p:sldId id="261" r:id="rId5"/>
    <p:sldId id="263" r:id="rId6"/>
    <p:sldId id="265" r:id="rId7"/>
    <p:sldId id="266" r:id="rId8"/>
    <p:sldId id="267" r:id="rId9"/>
    <p:sldId id="268" r:id="rId10"/>
    <p:sldId id="269" r:id="rId11"/>
    <p:sldId id="270" r:id="rId12"/>
    <p:sldId id="271" r:id="rId13"/>
    <p:sldId id="272" r:id="rId14"/>
    <p:sldId id="273" r:id="rId15"/>
    <p:sldId id="276" r:id="rId16"/>
    <p:sldId id="277"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9" d="100"/>
          <a:sy n="89" d="100"/>
        </p:scale>
        <p:origin x="-904"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F03F519-BDA9-4FF6-A43E-C97B8B850A95}" type="datetimeFigureOut">
              <a:rPr lang="en-US" smtClean="0"/>
              <a:pPr/>
              <a:t>7/19/11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15C48D-7704-49A1-AEB1-9954B8EAB2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03F519-BDA9-4FF6-A43E-C97B8B850A95}" type="datetimeFigureOut">
              <a:rPr lang="en-US" smtClean="0"/>
              <a:pPr/>
              <a:t>7/19/11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C48D-7704-49A1-AEB1-9954B8EAB2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03F519-BDA9-4FF6-A43E-C97B8B850A95}" type="datetimeFigureOut">
              <a:rPr lang="en-US" smtClean="0"/>
              <a:pPr/>
              <a:t>7/19/11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C48D-7704-49A1-AEB1-9954B8EAB2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F03F519-BDA9-4FF6-A43E-C97B8B850A95}" type="datetimeFigureOut">
              <a:rPr lang="en-US" smtClean="0"/>
              <a:pPr/>
              <a:t>7/19/11</a:t>
            </a:fld>
            <a:endParaRPr lang="en-US"/>
          </a:p>
        </p:txBody>
      </p:sp>
      <p:sp>
        <p:nvSpPr>
          <p:cNvPr id="9" name="Slide Number Placeholder 8"/>
          <p:cNvSpPr>
            <a:spLocks noGrp="1"/>
          </p:cNvSpPr>
          <p:nvPr>
            <p:ph type="sldNum" sz="quarter" idx="15"/>
          </p:nvPr>
        </p:nvSpPr>
        <p:spPr/>
        <p:txBody>
          <a:bodyPr rtlCol="0"/>
          <a:lstStyle/>
          <a:p>
            <a:fld id="{BB15C48D-7704-49A1-AEB1-9954B8EAB29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F03F519-BDA9-4FF6-A43E-C97B8B850A95}" type="datetimeFigureOut">
              <a:rPr lang="en-US" smtClean="0"/>
              <a:pPr/>
              <a:t>7/19/11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15C48D-7704-49A1-AEB1-9954B8EAB2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F03F519-BDA9-4FF6-A43E-C97B8B850A95}" type="datetimeFigureOut">
              <a:rPr lang="en-US" smtClean="0"/>
              <a:pPr/>
              <a:t>7/19/11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5C48D-7704-49A1-AEB1-9954B8EAB29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F03F519-BDA9-4FF6-A43E-C97B8B850A95}" type="datetimeFigureOut">
              <a:rPr lang="en-US" smtClean="0"/>
              <a:pPr/>
              <a:t>7/19/11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5C48D-7704-49A1-AEB1-9954B8EAB29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F03F519-BDA9-4FF6-A43E-C97B8B850A95}" type="datetimeFigureOut">
              <a:rPr lang="en-US" smtClean="0"/>
              <a:pPr/>
              <a:t>7/19/11</a:t>
            </a:fld>
            <a:endParaRPr lang="en-US"/>
          </a:p>
        </p:txBody>
      </p:sp>
      <p:sp>
        <p:nvSpPr>
          <p:cNvPr id="7" name="Slide Number Placeholder 6"/>
          <p:cNvSpPr>
            <a:spLocks noGrp="1"/>
          </p:cNvSpPr>
          <p:nvPr>
            <p:ph type="sldNum" sz="quarter" idx="11"/>
          </p:nvPr>
        </p:nvSpPr>
        <p:spPr/>
        <p:txBody>
          <a:bodyPr rtlCol="0"/>
          <a:lstStyle/>
          <a:p>
            <a:fld id="{BB15C48D-7704-49A1-AEB1-9954B8EAB29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3F519-BDA9-4FF6-A43E-C97B8B850A95}" type="datetimeFigureOut">
              <a:rPr lang="en-US" smtClean="0"/>
              <a:pPr/>
              <a:t>7/19/11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5C48D-7704-49A1-AEB1-9954B8EAB2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F03F519-BDA9-4FF6-A43E-C97B8B850A95}" type="datetimeFigureOut">
              <a:rPr lang="en-US" smtClean="0"/>
              <a:pPr/>
              <a:t>7/19/11</a:t>
            </a:fld>
            <a:endParaRPr lang="en-US"/>
          </a:p>
        </p:txBody>
      </p:sp>
      <p:sp>
        <p:nvSpPr>
          <p:cNvPr id="22" name="Slide Number Placeholder 21"/>
          <p:cNvSpPr>
            <a:spLocks noGrp="1"/>
          </p:cNvSpPr>
          <p:nvPr>
            <p:ph type="sldNum" sz="quarter" idx="15"/>
          </p:nvPr>
        </p:nvSpPr>
        <p:spPr/>
        <p:txBody>
          <a:bodyPr rtlCol="0"/>
          <a:lstStyle/>
          <a:p>
            <a:fld id="{BB15C48D-7704-49A1-AEB1-9954B8EAB29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F03F519-BDA9-4FF6-A43E-C97B8B850A95}" type="datetimeFigureOut">
              <a:rPr lang="en-US" smtClean="0"/>
              <a:pPr/>
              <a:t>7/19/11</a:t>
            </a:fld>
            <a:endParaRPr lang="en-US"/>
          </a:p>
        </p:txBody>
      </p:sp>
      <p:sp>
        <p:nvSpPr>
          <p:cNvPr id="18" name="Slide Number Placeholder 17"/>
          <p:cNvSpPr>
            <a:spLocks noGrp="1"/>
          </p:cNvSpPr>
          <p:nvPr>
            <p:ph type="sldNum" sz="quarter" idx="11"/>
          </p:nvPr>
        </p:nvSpPr>
        <p:spPr/>
        <p:txBody>
          <a:bodyPr rtlCol="0"/>
          <a:lstStyle/>
          <a:p>
            <a:fld id="{BB15C48D-7704-49A1-AEB1-9954B8EAB29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F03F519-BDA9-4FF6-A43E-C97B8B850A95}" type="datetimeFigureOut">
              <a:rPr lang="en-US" smtClean="0"/>
              <a:pPr/>
              <a:t>7/19/11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15C48D-7704-49A1-AEB1-9954B8EAB2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200" dirty="0" smtClean="0">
                <a:solidFill>
                  <a:schemeClr val="tx1"/>
                </a:solidFill>
                <a:effectLst>
                  <a:outerShdw blurRad="38100" dist="38100" dir="2700000" algn="tl">
                    <a:srgbClr val="000000">
                      <a:alpha val="43137"/>
                    </a:srgbClr>
                  </a:outerShdw>
                </a:effectLst>
              </a:rPr>
              <a:t>Keystone College - 2011</a:t>
            </a:r>
            <a:endParaRPr lang="en-US" sz="3200"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09800" y="1790192"/>
            <a:ext cx="6409675" cy="2934208"/>
          </a:xfrm>
          <a:prstGeom prst="rect">
            <a:avLst/>
          </a:prstGeom>
          <a:scene3d>
            <a:camera prst="obliqueTopLeft"/>
            <a:lightRig rig="threePt" dir="t"/>
          </a:scene3d>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323413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2438400"/>
            <a:ext cx="6172200" cy="3936522"/>
          </a:xfrm>
        </p:spPr>
        <p:txBody>
          <a:bodyPr>
            <a:normAutofit/>
          </a:bodyPr>
          <a:lstStyle/>
          <a:p>
            <a:pPr algn="ctr"/>
            <a:r>
              <a:rPr lang="en-US" sz="3200" dirty="0" smtClean="0">
                <a:solidFill>
                  <a:schemeClr val="tx1"/>
                </a:solidFill>
              </a:rPr>
              <a:t>Servant leaders may, or may not, hold formal leadership positions. </a:t>
            </a:r>
            <a:endParaRPr lang="en-US" sz="32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781800" cy="675162"/>
          </a:xfrm>
        </p:spPr>
        <p:txBody>
          <a:bodyPr>
            <a:noAutofit/>
          </a:bodyPr>
          <a:lstStyle/>
          <a:p>
            <a:pPr algn="ctr"/>
            <a:r>
              <a:rPr lang="en-US" sz="4400" dirty="0" smtClean="0">
                <a:solidFill>
                  <a:schemeClr val="tx1"/>
                </a:solidFill>
                <a:effectLst>
                  <a:outerShdw blurRad="38100" dist="38100" dir="2700000" algn="tl">
                    <a:srgbClr val="000000">
                      <a:alpha val="43137"/>
                    </a:srgbClr>
                  </a:outerShdw>
                </a:effectLst>
              </a:rPr>
              <a:t>Servant leadership</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74383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2438400"/>
            <a:ext cx="7010400" cy="3936522"/>
          </a:xfrm>
        </p:spPr>
        <p:txBody>
          <a:bodyPr>
            <a:normAutofit/>
          </a:bodyPr>
          <a:lstStyle/>
          <a:p>
            <a:pPr algn="ctr"/>
            <a:r>
              <a:rPr lang="en-US" sz="2400" dirty="0" smtClean="0">
                <a:solidFill>
                  <a:schemeClr val="tx1"/>
                </a:solidFill>
              </a:rPr>
              <a:t>Servant leadership encourages others to:</a:t>
            </a:r>
          </a:p>
          <a:p>
            <a:pPr marL="342900" indent="-342900" algn="ctr">
              <a:buFont typeface="Arial" pitchFamily="34" charset="0"/>
              <a:buChar char="•"/>
            </a:pPr>
            <a:r>
              <a:rPr lang="en-US" sz="2400" dirty="0">
                <a:solidFill>
                  <a:schemeClr val="tx1"/>
                </a:solidFill>
              </a:rPr>
              <a:t>w</a:t>
            </a:r>
            <a:r>
              <a:rPr lang="en-US" sz="2400" dirty="0" smtClean="0">
                <a:solidFill>
                  <a:schemeClr val="tx1"/>
                </a:solidFill>
              </a:rPr>
              <a:t>ork together,</a:t>
            </a:r>
          </a:p>
          <a:p>
            <a:pPr marL="342900" indent="-342900" algn="ctr">
              <a:buFont typeface="Arial" pitchFamily="34" charset="0"/>
              <a:buChar char="•"/>
            </a:pPr>
            <a:r>
              <a:rPr lang="en-US" sz="2400" dirty="0">
                <a:solidFill>
                  <a:schemeClr val="tx1"/>
                </a:solidFill>
              </a:rPr>
              <a:t>t</a:t>
            </a:r>
            <a:r>
              <a:rPr lang="en-US" sz="2400" dirty="0" smtClean="0">
                <a:solidFill>
                  <a:schemeClr val="tx1"/>
                </a:solidFill>
              </a:rPr>
              <a:t>o trust each other,</a:t>
            </a:r>
          </a:p>
          <a:p>
            <a:pPr marL="342900" indent="-342900" algn="ctr">
              <a:buFont typeface="Arial" pitchFamily="34" charset="0"/>
              <a:buChar char="•"/>
            </a:pPr>
            <a:r>
              <a:rPr lang="en-US" sz="2400" dirty="0">
                <a:solidFill>
                  <a:schemeClr val="tx1"/>
                </a:solidFill>
              </a:rPr>
              <a:t>t</a:t>
            </a:r>
            <a:r>
              <a:rPr lang="en-US" sz="2400" dirty="0" smtClean="0">
                <a:solidFill>
                  <a:schemeClr val="tx1"/>
                </a:solidFill>
              </a:rPr>
              <a:t>o see vision of what they could become,</a:t>
            </a:r>
          </a:p>
          <a:p>
            <a:pPr marL="342900" indent="-342900" algn="ctr">
              <a:buFont typeface="Arial" pitchFamily="34" charset="0"/>
              <a:buChar char="•"/>
            </a:pPr>
            <a:r>
              <a:rPr lang="en-US" sz="2400" dirty="0">
                <a:solidFill>
                  <a:schemeClr val="tx1"/>
                </a:solidFill>
              </a:rPr>
              <a:t>t</a:t>
            </a:r>
            <a:r>
              <a:rPr lang="en-US" sz="2400" dirty="0" smtClean="0">
                <a:solidFill>
                  <a:schemeClr val="tx1"/>
                </a:solidFill>
              </a:rPr>
              <a:t>o listen to each other.</a:t>
            </a:r>
          </a:p>
          <a:p>
            <a:pPr algn="ctr"/>
            <a:endParaRPr lang="en-US" sz="2400" dirty="0">
              <a:solidFill>
                <a:schemeClr val="tx1"/>
              </a:solidFill>
            </a:endParaRPr>
          </a:p>
          <a:p>
            <a:pPr algn="ctr"/>
            <a:r>
              <a:rPr lang="en-US" sz="2400" dirty="0" smtClean="0">
                <a:solidFill>
                  <a:schemeClr val="tx1"/>
                </a:solidFill>
              </a:rPr>
              <a:t>It encourages the ethical use of power and empowerment of others. </a:t>
            </a:r>
          </a:p>
          <a:p>
            <a:pPr algn="ctr"/>
            <a:endParaRPr lang="en-US" sz="32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781800" cy="675162"/>
          </a:xfrm>
        </p:spPr>
        <p:txBody>
          <a:bodyPr>
            <a:noAutofit/>
          </a:bodyPr>
          <a:lstStyle/>
          <a:p>
            <a:pPr algn="ctr"/>
            <a:r>
              <a:rPr lang="en-US" sz="4400" dirty="0" smtClean="0">
                <a:solidFill>
                  <a:schemeClr val="tx1"/>
                </a:solidFill>
                <a:effectLst>
                  <a:outerShdw blurRad="38100" dist="38100" dir="2700000" algn="tl">
                    <a:srgbClr val="000000">
                      <a:alpha val="43137"/>
                    </a:srgbClr>
                  </a:outerShdw>
                </a:effectLst>
              </a:rPr>
              <a:t>Servant leadership</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657754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2819400"/>
            <a:ext cx="7010400" cy="2667000"/>
          </a:xfrm>
        </p:spPr>
        <p:txBody>
          <a:bodyPr>
            <a:normAutofit/>
          </a:bodyPr>
          <a:lstStyle/>
          <a:p>
            <a:pPr algn="ctr"/>
            <a:r>
              <a:rPr lang="en-US" sz="3600" dirty="0" smtClean="0">
                <a:solidFill>
                  <a:schemeClr val="tx1"/>
                </a:solidFill>
              </a:rPr>
              <a:t>The real motivation for leading is first and foremost to serve others, not to have them serve you.</a:t>
            </a:r>
            <a:endParaRPr lang="en-US" sz="36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781800" cy="675162"/>
          </a:xfrm>
        </p:spPr>
        <p:txBody>
          <a:bodyPr>
            <a:noAutofit/>
          </a:bodyPr>
          <a:lstStyle/>
          <a:p>
            <a:pPr algn="ctr"/>
            <a:r>
              <a:rPr lang="en-US" sz="4400" dirty="0" smtClean="0">
                <a:solidFill>
                  <a:schemeClr val="tx1"/>
                </a:solidFill>
                <a:effectLst>
                  <a:outerShdw blurRad="38100" dist="38100" dir="2700000" algn="tl">
                    <a:srgbClr val="000000">
                      <a:alpha val="43137"/>
                    </a:srgbClr>
                  </a:outerShdw>
                </a:effectLst>
              </a:rPr>
              <a:t>Servant leadership</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2340536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1828800" y="1752600"/>
            <a:ext cx="6781800" cy="675162"/>
          </a:xfrm>
        </p:spPr>
        <p:txBody>
          <a:bodyPr>
            <a:noAutofit/>
          </a:bodyPr>
          <a:lstStyle/>
          <a:p>
            <a:pPr algn="ctr"/>
            <a:r>
              <a:rPr lang="en-US" sz="3200" dirty="0" smtClean="0">
                <a:solidFill>
                  <a:schemeClr val="tx1"/>
                </a:solidFill>
                <a:effectLst>
                  <a:outerShdw blurRad="38100" dist="38100" dir="2700000" algn="tl">
                    <a:srgbClr val="000000">
                      <a:alpha val="43137"/>
                    </a:srgbClr>
                  </a:outerShdw>
                </a:effectLst>
              </a:rPr>
              <a:t>What is the test for actions taken by a servant leader?</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867519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124200"/>
            <a:ext cx="7010400" cy="2667000"/>
          </a:xfrm>
        </p:spPr>
        <p:txBody>
          <a:bodyPr>
            <a:normAutofit/>
          </a:bodyPr>
          <a:lstStyle/>
          <a:p>
            <a:pPr algn="ctr"/>
            <a:r>
              <a:rPr lang="en-US" sz="4800" dirty="0" smtClean="0">
                <a:solidFill>
                  <a:schemeClr val="tx1"/>
                </a:solidFill>
                <a:effectLst>
                  <a:outerShdw blurRad="38100" dist="38100" dir="2700000" algn="tl">
                    <a:srgbClr val="000000">
                      <a:alpha val="43137"/>
                    </a:srgbClr>
                  </a:outerShdw>
                </a:effectLst>
              </a:rPr>
              <a:t>Do those I serve grow as persons?</a:t>
            </a:r>
            <a:endParaRPr lang="en-US" sz="4800"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1828800" y="1752600"/>
            <a:ext cx="6781800" cy="675162"/>
          </a:xfrm>
        </p:spPr>
        <p:txBody>
          <a:bodyPr>
            <a:noAutofit/>
          </a:bodyPr>
          <a:lstStyle/>
          <a:p>
            <a:pPr algn="ctr"/>
            <a:r>
              <a:rPr lang="en-US" sz="3200" dirty="0" smtClean="0">
                <a:solidFill>
                  <a:schemeClr val="tx1"/>
                </a:solidFill>
                <a:effectLst>
                  <a:outerShdw blurRad="38100" dist="38100" dir="2700000" algn="tl">
                    <a:srgbClr val="000000">
                      <a:alpha val="43137"/>
                    </a:srgbClr>
                  </a:outerShdw>
                </a:effectLst>
              </a:rPr>
              <a:t>What is the test for actions taken by a servant leader?</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73189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2209800"/>
            <a:ext cx="7239000" cy="4495800"/>
          </a:xfrm>
        </p:spPr>
        <p:txBody>
          <a:bodyPr>
            <a:normAutofit/>
          </a:bodyPr>
          <a:lstStyle/>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Listening receptively</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Acceptance of (and empathy with) others</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Foresight &amp; Intuition</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Awareness and perception</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Highly-Developed powers of persuasion</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Ability to conceptualize &amp; communicate concepts</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A healing influence upon people &amp; institutions</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Ability to build a sense of community in the workplace</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Practiced contemplation</a:t>
            </a:r>
          </a:p>
          <a:p>
            <a:pPr marL="457200" indent="-457200">
              <a:buFont typeface="+mj-lt"/>
              <a:buAutoNum type="arabicPeriod"/>
            </a:pPr>
            <a:r>
              <a:rPr lang="en-US" sz="2000" dirty="0" smtClean="0">
                <a:solidFill>
                  <a:schemeClr val="tx1"/>
                </a:solidFill>
                <a:effectLst>
                  <a:outerShdw blurRad="38100" dist="38100" dir="2700000" algn="tl">
                    <a:srgbClr val="000000">
                      <a:alpha val="43137"/>
                    </a:srgbClr>
                  </a:outerShdw>
                </a:effectLst>
              </a:rPr>
              <a:t>Willingness to change</a:t>
            </a:r>
            <a:endParaRPr lang="en-US" sz="2000"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1828800" y="1447800"/>
            <a:ext cx="6781800" cy="675162"/>
          </a:xfrm>
        </p:spPr>
        <p:txBody>
          <a:bodyPr>
            <a:noAutofit/>
          </a:bodyPr>
          <a:lstStyle/>
          <a:p>
            <a:pPr algn="ctr"/>
            <a:r>
              <a:rPr lang="en-US" sz="3200" dirty="0" smtClean="0">
                <a:solidFill>
                  <a:schemeClr val="tx1"/>
                </a:solidFill>
                <a:effectLst>
                  <a:outerShdw blurRad="38100" dist="38100" dir="2700000" algn="tl">
                    <a:srgbClr val="000000">
                      <a:alpha val="43137"/>
                    </a:srgbClr>
                  </a:outerShdw>
                </a:effectLst>
              </a:rPr>
              <a:t>Ten characteristics of the servant-leader</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2060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2743200"/>
            <a:ext cx="7239000" cy="2362200"/>
          </a:xfrm>
        </p:spPr>
        <p:txBody>
          <a:bodyPr>
            <a:normAutofit/>
          </a:bodyPr>
          <a:lstStyle/>
          <a:p>
            <a:r>
              <a:rPr lang="en-US" sz="2000" dirty="0">
                <a:solidFill>
                  <a:schemeClr val="tx1"/>
                </a:solidFill>
                <a:effectLst>
                  <a:outerShdw blurRad="38100" dist="38100" dir="2700000" algn="tl">
                    <a:srgbClr val="000000">
                      <a:alpha val="43137"/>
                    </a:srgbClr>
                  </a:outerShdw>
                </a:effectLst>
              </a:rPr>
              <a:t>The dictionary defines character as “the ethical traits marking a person, attributes, held values.” A person of strong character strives to do the right things (to act on positive values) even when no one is looking. He or she chooses to do what is right because he or she honestly believes positive values should guide behavior.</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1828800" y="1447800"/>
            <a:ext cx="6781800" cy="675162"/>
          </a:xfrm>
        </p:spPr>
        <p:txBody>
          <a:bodyPr>
            <a:noAutofit/>
          </a:bodyPr>
          <a:lstStyle/>
          <a:p>
            <a:pPr algn="ctr"/>
            <a:r>
              <a:rPr lang="en-US" sz="3200" dirty="0" smtClean="0">
                <a:solidFill>
                  <a:schemeClr val="tx1"/>
                </a:solidFill>
                <a:effectLst>
                  <a:outerShdw blurRad="38100" dist="38100" dir="2700000" algn="tl">
                    <a:srgbClr val="000000">
                      <a:alpha val="43137"/>
                    </a:srgbClr>
                  </a:outerShdw>
                </a:effectLst>
              </a:rPr>
              <a:t>Leadership begins with character!</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43546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2590800"/>
            <a:ext cx="6781800" cy="675162"/>
          </a:xfrm>
        </p:spPr>
        <p:txBody>
          <a:bodyPr>
            <a:noAutofit/>
          </a:bodyPr>
          <a:lstStyle/>
          <a:p>
            <a:pPr algn="ctr"/>
            <a:r>
              <a:rPr lang="en-US" sz="4800" dirty="0">
                <a:solidFill>
                  <a:schemeClr val="tx1"/>
                </a:solidFill>
                <a:effectLst>
                  <a:outerShdw blurRad="38100" dist="38100" dir="2700000" algn="tl">
                    <a:srgbClr val="000000">
                      <a:alpha val="43137"/>
                    </a:srgbClr>
                  </a:outerShdw>
                </a:effectLst>
              </a:rPr>
              <a:t>C</a:t>
            </a:r>
            <a:r>
              <a:rPr lang="en-US" sz="4800" dirty="0" smtClean="0">
                <a:solidFill>
                  <a:schemeClr val="tx1"/>
                </a:solidFill>
                <a:effectLst>
                  <a:outerShdw blurRad="38100" dist="38100" dir="2700000" algn="tl">
                    <a:srgbClr val="000000">
                      <a:alpha val="43137"/>
                    </a:srgbClr>
                  </a:outerShdw>
                </a:effectLst>
              </a:rPr>
              <a:t>haracter Counts!</a:t>
            </a:r>
            <a:endParaRPr lang="en-US" sz="4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602859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133600" y="1524000"/>
            <a:ext cx="6285586" cy="2877403"/>
          </a:xfrm>
          <a:prstGeom prst="rect">
            <a:avLst/>
          </a:prstGeom>
          <a:scene3d>
            <a:camera prst="obliqueTopLeft"/>
            <a:lightRig rig="threePt" dir="t"/>
          </a:scene3d>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358209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219200"/>
            <a:ext cx="6172200" cy="1360962"/>
          </a:xfrm>
        </p:spPr>
        <p:txBody>
          <a:bodyPr>
            <a:normAutofit/>
          </a:bodyPr>
          <a:lstStyle/>
          <a:p>
            <a:pPr algn="ctr"/>
            <a:r>
              <a:rPr lang="en-US" sz="4000" dirty="0" smtClean="0">
                <a:solidFill>
                  <a:schemeClr val="tx1"/>
                </a:solidFill>
                <a:effectLst>
                  <a:outerShdw blurRad="38100" dist="38100" dir="2700000" algn="tl">
                    <a:srgbClr val="000000">
                      <a:alpha val="43137"/>
                    </a:srgbClr>
                  </a:outerShdw>
                </a:effectLst>
              </a:rPr>
              <a:t>THE NEED FOR LEADERSHIP</a:t>
            </a:r>
            <a:endParaRPr lang="en-US" sz="4000"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133600" y="2971800"/>
            <a:ext cx="6629400" cy="3124200"/>
          </a:xfrm>
        </p:spPr>
        <p:txBody>
          <a:bodyPr>
            <a:normAutofit/>
          </a:bodyPr>
          <a:lstStyle/>
          <a:p>
            <a:r>
              <a:rPr lang="en-US" dirty="0" smtClean="0"/>
              <a:t>“</a:t>
            </a:r>
            <a:r>
              <a:rPr lang="en-US" sz="2600" dirty="0" smtClean="0"/>
              <a:t>One of the basic functions of leadership is to unite people: bring people together to achieve common objectives. There is truth in the statement, where there is unity there is strength.”</a:t>
            </a:r>
          </a:p>
          <a:p>
            <a:pPr algn="ctr"/>
            <a:r>
              <a:rPr lang="en-US" sz="2600" dirty="0" smtClean="0"/>
              <a:t>- Charles Barron</a:t>
            </a:r>
            <a:endParaRPr lang="en-US"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733800" y="18197"/>
            <a:ext cx="2362200" cy="1081363"/>
          </a:xfrm>
          <a:prstGeom prst="rect">
            <a:avLst/>
          </a:prstGeom>
          <a:scene3d>
            <a:camera prst="obliqueTopLeft"/>
            <a:lightRig rig="threePt" dir="t"/>
          </a:scene3d>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7855300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2438400"/>
            <a:ext cx="6172200" cy="3936522"/>
          </a:xfrm>
        </p:spPr>
        <p:txBody>
          <a:bodyPr>
            <a:normAutofit/>
          </a:bodyPr>
          <a:lstStyle/>
          <a:p>
            <a:pPr algn="ctr"/>
            <a:endParaRPr lang="en-US" sz="2800" dirty="0" smtClean="0">
              <a:solidFill>
                <a:schemeClr val="tx1"/>
              </a:solidFill>
            </a:endParaRPr>
          </a:p>
          <a:p>
            <a:pPr algn="ctr"/>
            <a:endParaRPr lang="en-US" sz="2800" dirty="0" smtClean="0">
              <a:solidFill>
                <a:schemeClr val="tx1"/>
              </a:solidFill>
            </a:endParaRPr>
          </a:p>
          <a:p>
            <a:pPr algn="ctr"/>
            <a:r>
              <a:rPr lang="en-US" sz="2800" dirty="0" smtClean="0">
                <a:solidFill>
                  <a:schemeClr val="tx1"/>
                </a:solidFill>
              </a:rPr>
              <a:t>Almost anyone can be elected, selected, anointed, self-appointed, promoted, or succeeded.</a:t>
            </a:r>
            <a:endParaRPr lang="en-US" sz="28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172200" cy="675162"/>
          </a:xfrm>
        </p:spPr>
        <p:txBody>
          <a:bodyPr>
            <a:normAutofit/>
          </a:bodyPr>
          <a:lstStyle/>
          <a:p>
            <a:pPr algn="ctr"/>
            <a:endParaRPr lang="en-US" sz="3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976836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2438400"/>
            <a:ext cx="6172200" cy="3936522"/>
          </a:xfrm>
        </p:spPr>
        <p:txBody>
          <a:bodyPr>
            <a:normAutofit/>
          </a:bodyPr>
          <a:lstStyle/>
          <a:p>
            <a:pPr algn="ctr"/>
            <a:endParaRPr lang="en-US" sz="2800" dirty="0" smtClean="0">
              <a:solidFill>
                <a:schemeClr val="tx1"/>
              </a:solidFill>
            </a:endParaRPr>
          </a:p>
          <a:p>
            <a:pPr algn="ctr"/>
            <a:r>
              <a:rPr lang="en-US" sz="2800" dirty="0" smtClean="0">
                <a:solidFill>
                  <a:schemeClr val="tx1"/>
                </a:solidFill>
              </a:rPr>
              <a:t>Giving too much power to one individual is detrimental to the leader, to the followers and to the cause.</a:t>
            </a:r>
            <a:endParaRPr lang="en-US" sz="28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172200" cy="675162"/>
          </a:xfrm>
        </p:spPr>
        <p:txBody>
          <a:bodyPr>
            <a:normAutofit/>
          </a:bodyPr>
          <a:lstStyle/>
          <a:p>
            <a:pPr algn="ctr"/>
            <a:endParaRPr lang="en-US" sz="3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456814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2438400"/>
            <a:ext cx="6172200" cy="3936522"/>
          </a:xfrm>
        </p:spPr>
        <p:txBody>
          <a:bodyPr>
            <a:normAutofit/>
          </a:bodyPr>
          <a:lstStyle/>
          <a:p>
            <a:pPr algn="ctr"/>
            <a:endParaRPr lang="en-US" sz="2800" dirty="0" smtClean="0">
              <a:solidFill>
                <a:schemeClr val="tx1"/>
              </a:solidFill>
            </a:endParaRPr>
          </a:p>
          <a:p>
            <a:pPr algn="ctr"/>
            <a:endParaRPr lang="en-US" sz="2800" dirty="0" smtClean="0">
              <a:solidFill>
                <a:schemeClr val="tx1"/>
              </a:solidFill>
            </a:endParaRPr>
          </a:p>
          <a:p>
            <a:pPr algn="ctr"/>
            <a:r>
              <a:rPr lang="en-US" sz="2800" dirty="0" smtClean="0">
                <a:solidFill>
                  <a:schemeClr val="tx1"/>
                </a:solidFill>
              </a:rPr>
              <a:t>Effective leadership is being dispensable. The mark of a true leader is demonstrated by the fact that the show must and can go on without him or her. </a:t>
            </a:r>
            <a:endParaRPr lang="en-US" sz="28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172200" cy="675162"/>
          </a:xfrm>
        </p:spPr>
        <p:txBody>
          <a:bodyPr>
            <a:normAutofit/>
          </a:bodyPr>
          <a:lstStyle/>
          <a:p>
            <a:pPr algn="ctr"/>
            <a:endParaRPr lang="en-US" sz="3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841515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2438400"/>
            <a:ext cx="6172200" cy="3936522"/>
          </a:xfrm>
        </p:spPr>
        <p:txBody>
          <a:bodyPr>
            <a:normAutofit/>
          </a:bodyPr>
          <a:lstStyle/>
          <a:p>
            <a:pPr algn="ctr"/>
            <a:endParaRPr lang="en-US" sz="2800" dirty="0" smtClean="0">
              <a:solidFill>
                <a:schemeClr val="tx1"/>
              </a:solidFill>
            </a:endParaRPr>
          </a:p>
          <a:p>
            <a:pPr algn="ctr"/>
            <a:endParaRPr lang="en-US" sz="2800" dirty="0" smtClean="0">
              <a:solidFill>
                <a:schemeClr val="tx1"/>
              </a:solidFill>
            </a:endParaRPr>
          </a:p>
          <a:p>
            <a:pPr algn="ctr"/>
            <a:r>
              <a:rPr lang="en-US" sz="2800" dirty="0" smtClean="0">
                <a:solidFill>
                  <a:schemeClr val="tx1"/>
                </a:solidFill>
              </a:rPr>
              <a:t>Leadership is first and foremost being responsible for the decisions you make or fail to make. </a:t>
            </a:r>
            <a:endParaRPr lang="en-US" sz="28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172200" cy="675162"/>
          </a:xfrm>
        </p:spPr>
        <p:txBody>
          <a:bodyPr>
            <a:normAutofit/>
          </a:bodyPr>
          <a:lstStyle/>
          <a:p>
            <a:pPr algn="ctr"/>
            <a:endParaRPr lang="en-US" sz="3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952309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1600200"/>
            <a:ext cx="6781800" cy="3936522"/>
          </a:xfrm>
        </p:spPr>
        <p:txBody>
          <a:bodyPr>
            <a:normAutofit/>
          </a:bodyPr>
          <a:lstStyle/>
          <a:p>
            <a:pPr algn="ctr"/>
            <a:r>
              <a:rPr lang="en-US" sz="2800" dirty="0" smtClean="0">
                <a:solidFill>
                  <a:schemeClr val="tx1"/>
                </a:solidFill>
              </a:rPr>
              <a:t>“The goal of many leaders is to get people to think more highly of the leader.</a:t>
            </a:r>
          </a:p>
          <a:p>
            <a:pPr algn="ctr"/>
            <a:r>
              <a:rPr lang="en-US" sz="2800" dirty="0" smtClean="0">
                <a:solidFill>
                  <a:schemeClr val="tx1"/>
                </a:solidFill>
              </a:rPr>
              <a:t>The goal of a</a:t>
            </a:r>
          </a:p>
          <a:p>
            <a:pPr algn="ctr"/>
            <a:r>
              <a:rPr lang="en-US" sz="3600" dirty="0" smtClean="0">
                <a:solidFill>
                  <a:schemeClr val="tx1"/>
                </a:solidFill>
                <a:effectLst>
                  <a:outerShdw blurRad="38100" dist="38100" dir="2700000" algn="tl">
                    <a:srgbClr val="000000">
                      <a:alpha val="43137"/>
                    </a:srgbClr>
                  </a:outerShdw>
                </a:effectLst>
              </a:rPr>
              <a:t>Great Leader</a:t>
            </a:r>
          </a:p>
          <a:p>
            <a:pPr algn="ctr"/>
            <a:r>
              <a:rPr lang="en-US" sz="2800" dirty="0" smtClean="0">
                <a:solidFill>
                  <a:schemeClr val="tx1"/>
                </a:solidFill>
              </a:rPr>
              <a:t>is to help people think more highly of themselves.”</a:t>
            </a:r>
          </a:p>
          <a:p>
            <a:pPr algn="ctr"/>
            <a:r>
              <a:rPr lang="en-US" sz="2800" dirty="0" smtClean="0">
                <a:solidFill>
                  <a:schemeClr val="tx1"/>
                </a:solidFill>
              </a:rPr>
              <a:t>- J. Carla </a:t>
            </a:r>
            <a:r>
              <a:rPr lang="en-US" sz="2800" dirty="0" err="1" smtClean="0">
                <a:solidFill>
                  <a:schemeClr val="tx1"/>
                </a:solidFill>
              </a:rPr>
              <a:t>Nortcutt</a:t>
            </a:r>
            <a:endParaRPr lang="en-US" sz="28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954745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781800" cy="675162"/>
          </a:xfrm>
        </p:spPr>
        <p:txBody>
          <a:bodyPr>
            <a:noAutofit/>
          </a:bodyPr>
          <a:lstStyle/>
          <a:p>
            <a:pPr algn="ctr"/>
            <a:r>
              <a:rPr lang="en-US" sz="4400" dirty="0" smtClean="0">
                <a:solidFill>
                  <a:schemeClr val="tx1"/>
                </a:solidFill>
                <a:effectLst>
                  <a:outerShdw blurRad="38100" dist="38100" dir="2700000" algn="tl">
                    <a:srgbClr val="000000">
                      <a:alpha val="43137"/>
                    </a:srgbClr>
                  </a:outerShdw>
                </a:effectLst>
              </a:rPr>
              <a:t>Servant leadership</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407127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2438400"/>
            <a:ext cx="6172200" cy="3936522"/>
          </a:xfrm>
        </p:spPr>
        <p:txBody>
          <a:bodyPr>
            <a:normAutofit/>
          </a:bodyPr>
          <a:lstStyle/>
          <a:p>
            <a:pPr algn="ctr"/>
            <a:r>
              <a:rPr lang="en-US" sz="3200" dirty="0" smtClean="0">
                <a:solidFill>
                  <a:schemeClr val="tx1"/>
                </a:solidFill>
              </a:rPr>
              <a:t>Is a practical philosophy which supports people who really want to serve others and who choose to lead in a way that truly serves them.</a:t>
            </a:r>
            <a:endParaRPr lang="en-US" sz="32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962400" y="18197"/>
            <a:ext cx="2362200" cy="1081363"/>
          </a:xfrm>
          <a:prstGeom prst="rect">
            <a:avLst/>
          </a:prstGeom>
          <a:scene3d>
            <a:camera prst="obliqueTopLeft"/>
            <a:lightRig rig="threePt" dir="t"/>
          </a:scene3d>
        </p:spPr>
      </p:pic>
      <p:sp>
        <p:nvSpPr>
          <p:cNvPr id="5" name="Title 4"/>
          <p:cNvSpPr>
            <a:spLocks noGrp="1"/>
          </p:cNvSpPr>
          <p:nvPr>
            <p:ph type="ctrTitle"/>
          </p:nvPr>
        </p:nvSpPr>
        <p:spPr>
          <a:xfrm>
            <a:off x="2057400" y="1295400"/>
            <a:ext cx="6781800" cy="675162"/>
          </a:xfrm>
        </p:spPr>
        <p:txBody>
          <a:bodyPr>
            <a:noAutofit/>
          </a:bodyPr>
          <a:lstStyle/>
          <a:p>
            <a:pPr algn="ctr"/>
            <a:r>
              <a:rPr lang="en-US" sz="4400" dirty="0" smtClean="0">
                <a:solidFill>
                  <a:schemeClr val="tx1"/>
                </a:solidFill>
                <a:effectLst>
                  <a:outerShdw blurRad="38100" dist="38100" dir="2700000" algn="tl">
                    <a:srgbClr val="000000">
                      <a:alpha val="43137"/>
                    </a:srgbClr>
                  </a:outerShdw>
                </a:effectLst>
              </a:rPr>
              <a:t>Servant leadership</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826765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flas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234</TotalTime>
  <Words>447</Words>
  <Application>Microsoft Macintosh PowerPoint</Application>
  <PresentationFormat>On-screen Show (4:3)</PresentationFormat>
  <Paragraphs>52</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Oriel</vt:lpstr>
      <vt:lpstr>Slide 1</vt:lpstr>
      <vt:lpstr>THE NEED FOR LEADERSHIP</vt:lpstr>
      <vt:lpstr>Slide 3</vt:lpstr>
      <vt:lpstr>Slide 4</vt:lpstr>
      <vt:lpstr>Slide 5</vt:lpstr>
      <vt:lpstr>Slide 6</vt:lpstr>
      <vt:lpstr>Slide 7</vt:lpstr>
      <vt:lpstr>Servant leadership</vt:lpstr>
      <vt:lpstr>Servant leadership</vt:lpstr>
      <vt:lpstr>Servant leadership</vt:lpstr>
      <vt:lpstr>Servant leadership</vt:lpstr>
      <vt:lpstr>Servant leadership</vt:lpstr>
      <vt:lpstr>What is the test for actions taken by a servant leader?</vt:lpstr>
      <vt:lpstr>What is the test for actions taken by a servant leader?</vt:lpstr>
      <vt:lpstr>Ten characteristics of the servant-leader</vt:lpstr>
      <vt:lpstr>Leadership begins with character!</vt:lpstr>
      <vt:lpstr>Character Counts!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Rumph</dc:creator>
  <cp:lastModifiedBy>Edward Hengel</cp:lastModifiedBy>
  <cp:revision>11</cp:revision>
  <dcterms:created xsi:type="dcterms:W3CDTF">2011-07-19T18:03:25Z</dcterms:created>
  <dcterms:modified xsi:type="dcterms:W3CDTF">2011-07-19T18:09:42Z</dcterms:modified>
</cp:coreProperties>
</file>